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0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10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4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25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1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0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0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2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3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2F7F-4EED-4CA5-A494-199667120D33}" type="datetimeFigureOut">
              <a:rPr lang="ru-RU" smtClean="0"/>
              <a:t>11.08.2022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5992" y="3115344"/>
            <a:ext cx="8396653" cy="115497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Oʻzbekiston </a:t>
            </a:r>
            <a:r>
              <a:rPr lang="uz-Cyrl-U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Respublikasining ayrim qonun hujjatlariga oʻzgartish va qoʻshimchalar kiritish, shuningdek ayrim qonun hujjatlarini oʻz kuchini yoʻqotgan deb topish </a:t>
            </a:r>
            <a:r>
              <a:rPr lang="uz-Cyrl-UZ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14" y="0"/>
            <a:ext cx="2465578" cy="2479431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356968" y="5603857"/>
            <a:ext cx="3319218" cy="401290"/>
          </a:xfrm>
        </p:spPr>
        <p:txBody>
          <a:bodyPr/>
          <a:lstStyle/>
          <a:p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(OʻRQ–786-son, 03.08.2022 y.)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2236" y="1833100"/>
            <a:ext cx="76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Oʻzbekiston </a:t>
            </a:r>
            <a:r>
              <a:rPr lang="uz-Cyrl-U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Respublikasining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z-Cyrl-U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83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1508992" y="352858"/>
            <a:ext cx="10353675" cy="1636364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US" sz="2600" b="1" dirty="0" smtClean="0">
                <a:effectLst/>
                <a:latin typeface="+mj-lt"/>
                <a:cs typeface="Times New Roman" panose="02020603050405020304" pitchFamily="18" charset="0"/>
              </a:rPr>
              <a:t>	</a:t>
            </a:r>
            <a:r>
              <a:rPr lang="uz-Cyrl-UZ" sz="2600" b="1" dirty="0" smtClean="0">
                <a:effectLst/>
                <a:latin typeface="+mj-lt"/>
                <a:cs typeface="Times New Roman" panose="02020603050405020304" pitchFamily="18" charset="0"/>
              </a:rPr>
              <a:t>“Oʻzbekiston Respublikasining ayrim qonun hujjatlariga oʻzgartish va qoʻshimchalar kiritish, shuningdek ayrim qonun hujjatlarini oʻz kuchini yoʻqotgan deb topish toʻgʻrisida”gi </a:t>
            </a:r>
            <a:r>
              <a:rPr lang="uz-Cyrl-UZ" sz="2600" dirty="0" smtClean="0">
                <a:effectLst/>
                <a:latin typeface="+mj-lt"/>
                <a:cs typeface="Times New Roman" panose="02020603050405020304" pitchFamily="18" charset="0"/>
              </a:rPr>
              <a:t>Qonun Prezident tomonidan </a:t>
            </a:r>
            <a:r>
              <a:rPr lang="uz-Cyrl-UZ" sz="2600" dirty="0" smtClean="0">
                <a:effectLst/>
                <a:latin typeface="+mj-lt"/>
                <a:cs typeface="Times New Roman" panose="02020603050405020304" pitchFamily="18" charset="0"/>
              </a:rPr>
              <a:t>imzolandi</a:t>
            </a:r>
            <a:endParaRPr lang="ru-RU" sz="2600" dirty="0" smtClean="0">
              <a:effectLst/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5" y="3366655"/>
            <a:ext cx="4242491" cy="238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41" y="2382476"/>
            <a:ext cx="4963280" cy="330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3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58" y="1400382"/>
            <a:ext cx="6192252" cy="381330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en-US" sz="2200" dirty="0" smtClean="0"/>
              <a:t>	</a:t>
            </a:r>
            <a:r>
              <a:rPr lang="uz-Cyrl-UZ" sz="2400" dirty="0" smtClean="0"/>
              <a:t>Qonun </a:t>
            </a:r>
            <a:r>
              <a:rPr lang="uz-Cyrl-UZ" sz="2400" dirty="0"/>
              <a:t>bilan </a:t>
            </a:r>
            <a:r>
              <a:rPr lang="uz-Cyrl-UZ" sz="2400" b="1" u="sng" dirty="0"/>
              <a:t>Maʼmuriy javobgarlik toʻgʻrisidagi kodeks</a:t>
            </a:r>
            <a:r>
              <a:rPr lang="uz-Cyrl-UZ" sz="2400" dirty="0"/>
              <a:t>da davlat hokimiyati va boshqaruvi organlari faoliyatining </a:t>
            </a:r>
            <a:r>
              <a:rPr lang="uz-Cyrl-UZ" sz="2400" b="1" dirty="0"/>
              <a:t>ochiqligi toʻgʻrisidagi qonunchilikni buzganlik uchun</a:t>
            </a:r>
            <a:r>
              <a:rPr lang="uz-Cyrl-UZ" sz="2400" dirty="0"/>
              <a:t> mansabdor shaxslarga </a:t>
            </a:r>
            <a:r>
              <a:rPr lang="uz-Cyrl-UZ" sz="2400" b="1" dirty="0">
                <a:solidFill>
                  <a:srgbClr val="00B0F0"/>
                </a:solidFill>
              </a:rPr>
              <a:t>BHMning 3 baravaridan 5 baravarigacha</a:t>
            </a:r>
            <a:r>
              <a:rPr lang="uz-Cyrl-UZ" sz="2400" dirty="0">
                <a:solidFill>
                  <a:srgbClr val="00B0F0"/>
                </a:solidFill>
              </a:rPr>
              <a:t> </a:t>
            </a:r>
            <a:r>
              <a:rPr lang="uz-Cyrl-UZ" sz="2400" i="1" dirty="0"/>
              <a:t>(900 ming soʻmdan 1,5 mln soʻmgacha) </a:t>
            </a:r>
            <a:r>
              <a:rPr lang="uz-Cyrl-UZ" sz="2400" b="1" dirty="0"/>
              <a:t>jarima solishga sabab boʻlishi belgilandi.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94" y="1128052"/>
            <a:ext cx="3206308" cy="435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3" y="1248507"/>
            <a:ext cx="5281320" cy="34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9786" y="4114145"/>
            <a:ext cx="5650523" cy="23387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huquqbuzarliklar </a:t>
            </a:r>
            <a:r>
              <a:rPr lang="uz-Cyrl-U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yuzasidan Korrupsiyaga qarshi kurashish agentligining mansabdor shaxslari</a:t>
            </a:r>
            <a:r>
              <a:rPr lang="uz-Cyrl-U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maʼmuriy huquqbuzarlik toʻgʻrisida bayonnoma </a:t>
            </a:r>
            <a:r>
              <a:rPr lang="uz-Cyrl-UZ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tuzadi</a:t>
            </a:r>
            <a:endParaRPr lang="ru-RU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09" y="534683"/>
            <a:ext cx="4712676" cy="322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1" y="1099394"/>
            <a:ext cx="5125914" cy="31052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z-Cyrl-U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Advokatura toʻgʻrisida”gi </a:t>
            </a:r>
            <a:r>
              <a:rPr lang="uz-Cyrl-U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Qonunda advokatlar iqtisodiy, fuqarolik va maʼmuriy ish yuritilayotganda davlat va nodavlat sud-ekspertiza tashkilotlari tomonidan shartnoma asosida ishonch bildiruvchi shaxs roziligi bilan </a:t>
            </a:r>
            <a:r>
              <a:rPr lang="uz-Cyrl-UZ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ekspertiza oʻtkazilishini soʻrash huquqiga ega ekanligi </a:t>
            </a:r>
            <a:r>
              <a:rPr lang="uz-Cyrl-UZ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belgilandi</a:t>
            </a:r>
            <a:endParaRPr lang="ru-RU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51" y="3463121"/>
            <a:ext cx="4471677" cy="279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2" y="1303243"/>
            <a:ext cx="4474413" cy="290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3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100" y="2208407"/>
            <a:ext cx="4684292" cy="24654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z-Cyrl-UZ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dvokat</a:t>
            </a:r>
            <a:r>
              <a:rPr lang="uz-Cyrl-UZ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ekspertiza xulosasini ish materiallariga qoʻshib qoʻyilishini va sud tomonidan ushbu xulosa ishdagi mavjud dalillar bilan birgalikda </a:t>
            </a:r>
            <a:r>
              <a:rPr lang="uz-Cyrl-UZ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baholanishini talab qilishi </a:t>
            </a:r>
            <a:r>
              <a:rPr lang="uz-Cyrl-UZ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endParaRPr lang="ru-RU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5" y="1646983"/>
            <a:ext cx="5382491" cy="358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2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5277" y="2035250"/>
            <a:ext cx="5519508" cy="20634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 ekspertlik faoliyati bilan nodavlat tashkilotlar shugʻullanishiga ruxsat berilganligi munosabati bilan Fuqarolik protsessual kodeksi va Maʼmuriy sud ishlarini yuritish toʻgʻrisidagi kodeksga nodavlat </a:t>
            </a:r>
            <a:r>
              <a:rPr lang="uz-Cyrl-UZ" sz="24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sud-ekspertiza tashkiloti tushunchasi kiritildi</a:t>
            </a:r>
            <a:endParaRPr lang="ru-RU" sz="2400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13" y="386340"/>
            <a:ext cx="2952156" cy="4012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32" y="2498982"/>
            <a:ext cx="3218067" cy="435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3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214" y="2328146"/>
            <a:ext cx="7552593" cy="1206362"/>
          </a:xfrm>
        </p:spPr>
        <p:txBody>
          <a:bodyPr>
            <a:noAutofit/>
          </a:bodyPr>
          <a:lstStyle/>
          <a:p>
            <a:r>
              <a:rPr lang="en-US" sz="4400" b="1" i="1" dirty="0" err="1" smtClean="0"/>
              <a:t>E’tiboringiz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uchun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rahmat</a:t>
            </a:r>
            <a:r>
              <a:rPr lang="en-US" sz="4400" b="1" i="1" dirty="0" smtClean="0"/>
              <a:t>!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2541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86</TotalTime>
  <Words>13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 Oʻzbekiston Respublikasining ayrim qonun hujjatlariga oʻzgartish va qoʻshimchalar kiritish, shuningdek ayrim qonun hujjatlarini oʻz kuchini yoʻqotgan deb topish toʻgʻrisida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Oʻzbekiston Respublikasining ayrim qonun hujjatlariga oʻzgartish va qoʻshimchalar kiritish, shuningdek ayrim qonun hujjatlarini oʻz kuchini yoʻqotgan deb topish toʻgʻrisidagi qonun </dc:title>
  <dc:creator>Пользователь Windows</dc:creator>
  <cp:lastModifiedBy>Muslimbek Nurmuhammedov</cp:lastModifiedBy>
  <cp:revision>20</cp:revision>
  <dcterms:created xsi:type="dcterms:W3CDTF">2022-08-10T04:24:29Z</dcterms:created>
  <dcterms:modified xsi:type="dcterms:W3CDTF">2022-08-11T04:06:24Z</dcterms:modified>
</cp:coreProperties>
</file>